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301" r:id="rId2"/>
    <p:sldId id="265" r:id="rId3"/>
    <p:sldId id="472" r:id="rId4"/>
    <p:sldId id="544" r:id="rId5"/>
    <p:sldId id="546" r:id="rId6"/>
    <p:sldId id="545" r:id="rId7"/>
    <p:sldId id="547" r:id="rId8"/>
    <p:sldId id="548" r:id="rId9"/>
    <p:sldId id="549" r:id="rId10"/>
    <p:sldId id="550" r:id="rId11"/>
    <p:sldId id="551" r:id="rId12"/>
    <p:sldId id="552" r:id="rId13"/>
    <p:sldId id="553" r:id="rId14"/>
    <p:sldId id="554" r:id="rId15"/>
    <p:sldId id="555" r:id="rId16"/>
    <p:sldId id="556" r:id="rId17"/>
    <p:sldId id="558" r:id="rId18"/>
    <p:sldId id="557" r:id="rId19"/>
    <p:sldId id="559" r:id="rId20"/>
    <p:sldId id="560" r:id="rId21"/>
    <p:sldId id="562" r:id="rId22"/>
    <p:sldId id="563" r:id="rId23"/>
    <p:sldId id="561" r:id="rId24"/>
    <p:sldId id="564" r:id="rId25"/>
    <p:sldId id="565" r:id="rId26"/>
    <p:sldId id="566" r:id="rId27"/>
    <p:sldId id="567" r:id="rId28"/>
    <p:sldId id="568" r:id="rId29"/>
    <p:sldId id="570" r:id="rId30"/>
    <p:sldId id="569" r:id="rId31"/>
    <p:sldId id="571" r:id="rId32"/>
    <p:sldId id="572" r:id="rId33"/>
  </p:sldIdLst>
  <p:sldSz cx="12192000" cy="6858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Lato Light" panose="020F0302020204030204" pitchFamily="34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</p:embeddedFontLst>
  <p:custDataLst>
    <p:tags r:id="rId4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995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215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393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023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50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677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905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582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0830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978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74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695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7364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2735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4296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6070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5243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6180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547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431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525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826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2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834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00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362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225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845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382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3.jpe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dden_laye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Deep Learning: Feed-Forward Architectures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2025936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2025936"/>
                <a:ext cx="643318" cy="461665"/>
              </a:xfrm>
              <a:prstGeom prst="rect">
                <a:avLst/>
              </a:prstGeom>
              <a:blipFill>
                <a:blip r:embed="rId9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/>
          <p:nvPr/>
        </p:nvCxnSpPr>
        <p:spPr>
          <a:xfrm flipH="1">
            <a:off x="9635936" y="2293735"/>
            <a:ext cx="706243" cy="387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74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9017671" y="1811226"/>
                <a:ext cx="19969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24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671" y="1811226"/>
                <a:ext cx="1996965" cy="461665"/>
              </a:xfrm>
              <a:prstGeom prst="rect">
                <a:avLst/>
              </a:prstGeom>
              <a:blipFill>
                <a:blip r:embed="rId9"/>
                <a:stretch>
                  <a:fillRect l="-62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arallelogram 5">
            <a:extLst>
              <a:ext uri="{FF2B5EF4-FFF2-40B4-BE49-F238E27FC236}">
                <a16:creationId xmlns:a16="http://schemas.microsoft.com/office/drawing/2014/main" id="{CD9018AC-1BF5-5D7F-3AEA-FB450F432C69}"/>
              </a:ext>
            </a:extLst>
          </p:cNvPr>
          <p:cNvSpPr/>
          <p:nvPr/>
        </p:nvSpPr>
        <p:spPr>
          <a:xfrm>
            <a:off x="9174504" y="2413384"/>
            <a:ext cx="722074" cy="535823"/>
          </a:xfrm>
          <a:prstGeom prst="parallelogram">
            <a:avLst>
              <a:gd name="adj" fmla="val 563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03E347-8E1A-A3E3-DE5C-2400874B18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859" t="28364" r="2126" b="26327"/>
          <a:stretch/>
        </p:blipFill>
        <p:spPr>
          <a:xfrm>
            <a:off x="10224644" y="1795104"/>
            <a:ext cx="1689189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3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Propagation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input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backward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CD9018AC-1BF5-5D7F-3AEA-FB450F432C69}"/>
              </a:ext>
            </a:extLst>
          </p:cNvPr>
          <p:cNvSpPr/>
          <p:nvPr/>
        </p:nvSpPr>
        <p:spPr>
          <a:xfrm>
            <a:off x="9174504" y="2413384"/>
            <a:ext cx="722074" cy="535823"/>
          </a:xfrm>
          <a:prstGeom prst="parallelogram">
            <a:avLst>
              <a:gd name="adj" fmla="val 563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148AE-9CB0-5AFA-4D04-B6D25B3E38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340" t="83509" r="38000" b="1023"/>
          <a:stretch/>
        </p:blipFill>
        <p:spPr>
          <a:xfrm>
            <a:off x="9635936" y="1969831"/>
            <a:ext cx="2072080" cy="37068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7B5033-2E01-864E-BC52-CD5459ED7E98}"/>
              </a:ext>
            </a:extLst>
          </p:cNvPr>
          <p:cNvCxnSpPr>
            <a:cxnSpLocks/>
          </p:cNvCxnSpPr>
          <p:nvPr/>
        </p:nvCxnSpPr>
        <p:spPr>
          <a:xfrm flipH="1" flipV="1">
            <a:off x="3733341" y="3149252"/>
            <a:ext cx="958425" cy="108654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B7575-B70A-1B11-24D1-9C3D8D368D5F}"/>
              </a:ext>
            </a:extLst>
          </p:cNvPr>
          <p:cNvCxnSpPr>
            <a:cxnSpLocks/>
          </p:cNvCxnSpPr>
          <p:nvPr/>
        </p:nvCxnSpPr>
        <p:spPr>
          <a:xfrm flipH="1" flipV="1">
            <a:off x="3677273" y="3973627"/>
            <a:ext cx="944543" cy="41756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19FDF2-A37D-3EFC-5FBF-0DBFC9E0844D}"/>
              </a:ext>
            </a:extLst>
          </p:cNvPr>
          <p:cNvCxnSpPr>
            <a:cxnSpLocks/>
          </p:cNvCxnSpPr>
          <p:nvPr/>
        </p:nvCxnSpPr>
        <p:spPr>
          <a:xfrm flipH="1">
            <a:off x="3728968" y="4391187"/>
            <a:ext cx="962798" cy="46020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9DC269-02C0-352E-5CA7-E6775F887A33}"/>
              </a:ext>
            </a:extLst>
          </p:cNvPr>
          <p:cNvCxnSpPr>
            <a:cxnSpLocks/>
          </p:cNvCxnSpPr>
          <p:nvPr/>
        </p:nvCxnSpPr>
        <p:spPr>
          <a:xfrm flipH="1">
            <a:off x="3668145" y="4621287"/>
            <a:ext cx="1103552" cy="1065313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EB5F9-F8C6-013D-A0A3-EC4AF3F49F20}"/>
              </a:ext>
            </a:extLst>
          </p:cNvPr>
          <p:cNvCxnSpPr>
            <a:cxnSpLocks/>
          </p:cNvCxnSpPr>
          <p:nvPr/>
        </p:nvCxnSpPr>
        <p:spPr>
          <a:xfrm flipV="1">
            <a:off x="4921212" y="3261935"/>
            <a:ext cx="0" cy="859402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838676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blipFill>
                <a:blip r:embed="rId9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H="1">
            <a:off x="9764110" y="2293735"/>
            <a:ext cx="578069" cy="523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7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input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backward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CD9018AC-1BF5-5D7F-3AEA-FB450F432C69}"/>
              </a:ext>
            </a:extLst>
          </p:cNvPr>
          <p:cNvSpPr/>
          <p:nvPr/>
        </p:nvSpPr>
        <p:spPr>
          <a:xfrm>
            <a:off x="9416999" y="2562787"/>
            <a:ext cx="722074" cy="535823"/>
          </a:xfrm>
          <a:prstGeom prst="parallelogram">
            <a:avLst>
              <a:gd name="adj" fmla="val 563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A148AE-9CB0-5AFA-4D04-B6D25B3E38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340" t="83509" r="38000" b="1023"/>
          <a:stretch/>
        </p:blipFill>
        <p:spPr>
          <a:xfrm>
            <a:off x="9635936" y="1969831"/>
            <a:ext cx="2072080" cy="37068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7B5033-2E01-864E-BC52-CD5459ED7E98}"/>
              </a:ext>
            </a:extLst>
          </p:cNvPr>
          <p:cNvCxnSpPr>
            <a:cxnSpLocks/>
          </p:cNvCxnSpPr>
          <p:nvPr/>
        </p:nvCxnSpPr>
        <p:spPr>
          <a:xfrm flipH="1" flipV="1">
            <a:off x="3733341" y="3149252"/>
            <a:ext cx="958425" cy="108654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B7575-B70A-1B11-24D1-9C3D8D368D5F}"/>
              </a:ext>
            </a:extLst>
          </p:cNvPr>
          <p:cNvCxnSpPr>
            <a:cxnSpLocks/>
          </p:cNvCxnSpPr>
          <p:nvPr/>
        </p:nvCxnSpPr>
        <p:spPr>
          <a:xfrm flipH="1" flipV="1">
            <a:off x="3677273" y="3973627"/>
            <a:ext cx="944543" cy="41756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19FDF2-A37D-3EFC-5FBF-0DBFC9E0844D}"/>
              </a:ext>
            </a:extLst>
          </p:cNvPr>
          <p:cNvCxnSpPr>
            <a:cxnSpLocks/>
          </p:cNvCxnSpPr>
          <p:nvPr/>
        </p:nvCxnSpPr>
        <p:spPr>
          <a:xfrm flipH="1">
            <a:off x="3728968" y="4391187"/>
            <a:ext cx="962798" cy="46020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9DC269-02C0-352E-5CA7-E6775F887A33}"/>
              </a:ext>
            </a:extLst>
          </p:cNvPr>
          <p:cNvCxnSpPr>
            <a:cxnSpLocks/>
          </p:cNvCxnSpPr>
          <p:nvPr/>
        </p:nvCxnSpPr>
        <p:spPr>
          <a:xfrm flipH="1">
            <a:off x="3668145" y="4621287"/>
            <a:ext cx="1103552" cy="1065313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EB5F9-F8C6-013D-A0A3-EC4AF3F49F20}"/>
              </a:ext>
            </a:extLst>
          </p:cNvPr>
          <p:cNvCxnSpPr>
            <a:cxnSpLocks/>
          </p:cNvCxnSpPr>
          <p:nvPr/>
        </p:nvCxnSpPr>
        <p:spPr>
          <a:xfrm flipV="1">
            <a:off x="4921212" y="3261935"/>
            <a:ext cx="0" cy="859402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B636D10-BCCD-5517-BCF4-5160D8CCB2CA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793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batch can do as well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447" y="3949392"/>
            <a:ext cx="3356386" cy="1879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148AE-9CB0-5AFA-4D04-B6D25B3E3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0" t="83509" r="38000" b="1023"/>
          <a:stretch/>
        </p:blipFill>
        <p:spPr>
          <a:xfrm>
            <a:off x="9042470" y="3578707"/>
            <a:ext cx="2072080" cy="37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757A2-F0BA-ABBB-D06F-2431C38B0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43" y="3230050"/>
            <a:ext cx="7291744" cy="31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7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batch can do as well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525" y="3979685"/>
            <a:ext cx="2780881" cy="1557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148AE-9CB0-5AFA-4D04-B6D25B3E3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0" t="83509" r="38000" b="1023"/>
          <a:stretch/>
        </p:blipFill>
        <p:spPr>
          <a:xfrm>
            <a:off x="9375347" y="3609000"/>
            <a:ext cx="2072080" cy="3706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4B913-6561-C4E7-9D55-2277516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3" y="2961202"/>
            <a:ext cx="83915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010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791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Hidden layers measure higher-order interactions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blipFill>
                <a:blip r:embed="rId7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H="1">
            <a:off x="9764110" y="2293735"/>
            <a:ext cx="578069" cy="523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8B09C-E16A-E931-545F-0B4F823F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610" y="2925409"/>
            <a:ext cx="5080715" cy="324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3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Feed-Forward Architectures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179A3-F39E-A40F-539D-AAF7A4E99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67" y="4163393"/>
            <a:ext cx="4651265" cy="18365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Hidden layers measure higher-order interactions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blipFill>
                <a:blip r:embed="rId7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H="1">
            <a:off x="9764110" y="2293735"/>
            <a:ext cx="578069" cy="523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7B22-89A2-B593-1AE9-4A43AF47C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32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Update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How do we update with activations and hidden layers?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6353760" y="2612234"/>
                <a:ext cx="2438400" cy="795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24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60" y="2612234"/>
                <a:ext cx="2438400" cy="795795"/>
              </a:xfrm>
              <a:prstGeom prst="rect">
                <a:avLst/>
              </a:prstGeom>
              <a:blipFill>
                <a:blip r:embed="rId7"/>
                <a:stretch>
                  <a:fillRect l="-51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7B22-89A2-B593-1AE9-4A43AF47C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6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Update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How do we update with activations and hidden layers?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7B22-89A2-B593-1AE9-4A43AF47C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18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blipFill>
                <a:blip r:embed="rId8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64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252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/>
          <a:stretch/>
        </p:blipFill>
        <p:spPr>
          <a:xfrm>
            <a:off x="366301" y="3085574"/>
            <a:ext cx="9144000" cy="35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C36AB-C082-C4C8-FCA1-7847FE933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21" t="25131" r="36486" b="41104"/>
          <a:stretch/>
        </p:blipFill>
        <p:spPr>
          <a:xfrm>
            <a:off x="3969147" y="4277710"/>
            <a:ext cx="3807371" cy="1030013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198" y="3741959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0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29" t="9187" r="14955" b="76816"/>
          <a:stretch/>
        </p:blipFill>
        <p:spPr>
          <a:xfrm>
            <a:off x="3694955" y="4479264"/>
            <a:ext cx="4802090" cy="688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2E794-4359-3A6E-6F87-A89979C8A7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5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28" t="29762" r="32362" b="56241"/>
          <a:stretch/>
        </p:blipFill>
        <p:spPr>
          <a:xfrm>
            <a:off x="3846786" y="4479264"/>
            <a:ext cx="1765738" cy="688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1BF443-097C-A6C6-ADBC-5C261CA793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5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55" t="49647" r="27305" b="36356"/>
          <a:stretch/>
        </p:blipFill>
        <p:spPr>
          <a:xfrm>
            <a:off x="3846786" y="4479264"/>
            <a:ext cx="2490952" cy="688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66BD3-F966-0717-E9C8-F63E42A78C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16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225" t="67383" r="27535" b="18620"/>
          <a:stretch/>
        </p:blipFill>
        <p:spPr>
          <a:xfrm>
            <a:off x="3680963" y="4418777"/>
            <a:ext cx="2490952" cy="688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66BD3-F966-0717-E9C8-F63E42A78C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/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∑</m:t>
                      </m:r>
                    </m:oMath>
                  </m:oMathPara>
                </a14:m>
                <a:endParaRPr lang="en-US" sz="1800" b="1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38889" r="-33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/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blipFill>
                <a:blip r:embed="rId6"/>
                <a:stretch>
                  <a:fillRect l="-37500" t="-4348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/>
              <p:nvPr/>
            </p:nvSpPr>
            <p:spPr>
              <a:xfrm>
                <a:off x="7495680" y="2987298"/>
                <a:ext cx="2854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80" y="2987298"/>
                <a:ext cx="2854756" cy="276999"/>
              </a:xfrm>
              <a:prstGeom prst="rect">
                <a:avLst/>
              </a:prstGeom>
              <a:blipFill>
                <a:blip r:embed="rId7"/>
                <a:stretch>
                  <a:fillRect l="-88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/>
              <p:nvPr/>
            </p:nvSpPr>
            <p:spPr>
              <a:xfrm>
                <a:off x="8594005" y="3323168"/>
                <a:ext cx="415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x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05" y="3323168"/>
                <a:ext cx="415114" cy="276999"/>
              </a:xfrm>
              <a:prstGeom prst="rect">
                <a:avLst/>
              </a:prstGeom>
              <a:blipFill>
                <a:blip r:embed="rId8"/>
                <a:stretch>
                  <a:fillRect l="-11765" t="-26087" r="-32353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A8FA8-61D8-1752-B93E-D6398F7E2717}"/>
              </a:ext>
            </a:extLst>
          </p:cNvPr>
          <p:cNvCxnSpPr/>
          <p:nvPr/>
        </p:nvCxnSpPr>
        <p:spPr>
          <a:xfrm>
            <a:off x="6850221" y="3149252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57D63-282D-DF1B-AA13-98F59A672E80}"/>
              </a:ext>
            </a:extLst>
          </p:cNvPr>
          <p:cNvCxnSpPr/>
          <p:nvPr/>
        </p:nvCxnSpPr>
        <p:spPr>
          <a:xfrm>
            <a:off x="6850221" y="3840297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/>
              <p:nvPr/>
            </p:nvSpPr>
            <p:spPr>
              <a:xfrm>
                <a:off x="7584579" y="3687159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𝒇</m:t>
                        </m:r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x)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9" y="3687159"/>
                <a:ext cx="738920" cy="276999"/>
              </a:xfrm>
              <a:prstGeom prst="rect">
                <a:avLst/>
              </a:prstGeom>
              <a:blipFill>
                <a:blip r:embed="rId9"/>
                <a:stretch>
                  <a:fillRect l="-15254" t="-27273" r="-1355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969AB3-C96C-B1E5-BE5A-3AD56481AC61}"/>
              </a:ext>
            </a:extLst>
          </p:cNvPr>
          <p:cNvSpPr/>
          <p:nvPr/>
        </p:nvSpPr>
        <p:spPr>
          <a:xfrm>
            <a:off x="6376016" y="2908785"/>
            <a:ext cx="4087906" cy="1151665"/>
          </a:xfrm>
          <a:prstGeom prst="rect">
            <a:avLst/>
          </a:prstGeom>
          <a:solidFill>
            <a:srgbClr val="006971">
              <a:alpha val="16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55" t="89539" r="27305" b="-1008"/>
          <a:stretch/>
        </p:blipFill>
        <p:spPr>
          <a:xfrm>
            <a:off x="3605047" y="4603531"/>
            <a:ext cx="2690649" cy="608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D24A2-622A-1C7B-59E8-665FCFAD19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6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D24A2-622A-1C7B-59E8-665FCFAD1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6D9B9-6B1B-5B86-89DD-065492006B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974" t="20553" r="38758" b="67225"/>
          <a:stretch/>
        </p:blipFill>
        <p:spPr>
          <a:xfrm>
            <a:off x="3644659" y="4593020"/>
            <a:ext cx="2335728" cy="36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0759C5-2C60-8715-97F1-01CB988D76DC}"/>
              </a:ext>
            </a:extLst>
          </p:cNvPr>
          <p:cNvSpPr txBox="1"/>
          <p:nvPr/>
        </p:nvSpPr>
        <p:spPr>
          <a:xfrm>
            <a:off x="3644659" y="42313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4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How weights are updated</a:t>
            </a:r>
          </a:p>
        </p:txBody>
      </p:sp>
    </p:spTree>
    <p:extLst>
      <p:ext uri="{BB962C8B-B14F-4D97-AF65-F5344CB8AC3E}">
        <p14:creationId xmlns:p14="http://schemas.microsoft.com/office/powerpoint/2010/main" val="2622804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D24A2-622A-1C7B-59E8-665FCFAD1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6D9B9-6B1B-5B86-89DD-065492006B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65" t="48035" r="38667" b="39743"/>
          <a:stretch/>
        </p:blipFill>
        <p:spPr>
          <a:xfrm>
            <a:off x="3644659" y="4593020"/>
            <a:ext cx="2335728" cy="36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0759C5-2C60-8715-97F1-01CB988D76DC}"/>
              </a:ext>
            </a:extLst>
          </p:cNvPr>
          <p:cNvSpPr txBox="1"/>
          <p:nvPr/>
        </p:nvSpPr>
        <p:spPr>
          <a:xfrm>
            <a:off x="3644659" y="42313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4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How biases are 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AC7F-D9BC-567D-D1E3-63277744B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340" t="83509" r="38000" b="1023"/>
          <a:stretch/>
        </p:blipFill>
        <p:spPr>
          <a:xfrm>
            <a:off x="3446640" y="5423910"/>
            <a:ext cx="2916804" cy="521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853DF-D7F3-0FE5-3B04-E72C6164403A}"/>
              </a:ext>
            </a:extLst>
          </p:cNvPr>
          <p:cNvSpPr txBox="1"/>
          <p:nvPr/>
        </p:nvSpPr>
        <p:spPr>
          <a:xfrm>
            <a:off x="3644659" y="51535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4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All updates are done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C245EC-ADDC-8F8E-B4E7-BD199F6277CE}"/>
              </a:ext>
            </a:extLst>
          </p:cNvPr>
          <p:cNvCxnSpPr/>
          <p:nvPr/>
        </p:nvCxnSpPr>
        <p:spPr>
          <a:xfrm flipV="1">
            <a:off x="6243145" y="4777582"/>
            <a:ext cx="3924201" cy="78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2AA4D6-A67E-BC06-C091-78CBE438A2FE}"/>
              </a:ext>
            </a:extLst>
          </p:cNvPr>
          <p:cNvCxnSpPr>
            <a:cxnSpLocks/>
          </p:cNvCxnSpPr>
          <p:nvPr/>
        </p:nvCxnSpPr>
        <p:spPr>
          <a:xfrm flipV="1">
            <a:off x="6243145" y="4925235"/>
            <a:ext cx="3845731" cy="63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A2F78C3-5DE3-DE2F-3269-A0DDB64784B7}"/>
              </a:ext>
            </a:extLst>
          </p:cNvPr>
          <p:cNvSpPr/>
          <p:nvPr/>
        </p:nvSpPr>
        <p:spPr>
          <a:xfrm flipH="1" flipV="1">
            <a:off x="10107271" y="4704952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9AA14A-00C4-E312-2A9E-00438B6DB957}"/>
              </a:ext>
            </a:extLst>
          </p:cNvPr>
          <p:cNvSpPr/>
          <p:nvPr/>
        </p:nvSpPr>
        <p:spPr>
          <a:xfrm flipH="1" flipV="1">
            <a:off x="10017933" y="4857352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/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∑</m:t>
                      </m:r>
                    </m:oMath>
                  </m:oMathPara>
                </a14:m>
                <a:endParaRPr lang="en-US" sz="1800" b="1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38889" r="-33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/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blipFill>
                <a:blip r:embed="rId6"/>
                <a:stretch>
                  <a:fillRect l="-37500" t="-4348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/>
              <p:nvPr/>
            </p:nvSpPr>
            <p:spPr>
              <a:xfrm>
                <a:off x="7495680" y="2987298"/>
                <a:ext cx="3311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  <m:r>
                            <a:rPr lang="en-US" sz="1800" b="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80" y="2987298"/>
                <a:ext cx="3311868" cy="276999"/>
              </a:xfrm>
              <a:prstGeom prst="rect">
                <a:avLst/>
              </a:prstGeom>
              <a:blipFill>
                <a:blip r:embed="rId7"/>
                <a:stretch>
                  <a:fillRect l="-76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/>
              <p:nvPr/>
            </p:nvSpPr>
            <p:spPr>
              <a:xfrm>
                <a:off x="8594005" y="3323168"/>
                <a:ext cx="910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⊤</m:t>
                        </m:r>
                      </m:sup>
                    </m:sSup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𝒙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+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𝒃</m:t>
                    </m:r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05" y="3323168"/>
                <a:ext cx="910442" cy="276999"/>
              </a:xfrm>
              <a:prstGeom prst="rect">
                <a:avLst/>
              </a:prstGeom>
              <a:blipFill>
                <a:blip r:embed="rId8"/>
                <a:stretch>
                  <a:fillRect l="-5479" t="-4348" r="-274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A8FA8-61D8-1752-B93E-D6398F7E2717}"/>
              </a:ext>
            </a:extLst>
          </p:cNvPr>
          <p:cNvCxnSpPr/>
          <p:nvPr/>
        </p:nvCxnSpPr>
        <p:spPr>
          <a:xfrm>
            <a:off x="6850221" y="3149252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57D63-282D-DF1B-AA13-98F59A672E80}"/>
              </a:ext>
            </a:extLst>
          </p:cNvPr>
          <p:cNvCxnSpPr/>
          <p:nvPr/>
        </p:nvCxnSpPr>
        <p:spPr>
          <a:xfrm>
            <a:off x="6850221" y="3840297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/>
              <p:nvPr/>
            </p:nvSpPr>
            <p:spPr>
              <a:xfrm>
                <a:off x="7584579" y="3687159"/>
                <a:ext cx="11557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𝒇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-US" sz="1800" b="1" i="1" kern="1200">
                            <a:latin typeface="Cambria Math" panose="02040503050406030204" pitchFamily="18" charset="0"/>
                            <a:ea typeface="MS PGothic" pitchFamily="34" charset="-128"/>
                          </a:rPr>
                        </m:ctrlPr>
                      </m:sSupPr>
                      <m:e>
                        <m:r>
                          <a:rPr lang="en-US" sz="1800" b="1" i="1" kern="1200">
                            <a:latin typeface="Cambria Math" panose="02040503050406030204" pitchFamily="18" charset="0"/>
                            <a:ea typeface="MS PGothic" pitchFamily="34" charset="-128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>
                            <a:latin typeface="Cambria Math" panose="02040503050406030204" pitchFamily="18" charset="0"/>
                            <a:ea typeface="MS PGothic" pitchFamily="34" charset="-128"/>
                          </a:rPr>
                          <m:t>⊤</m:t>
                        </m:r>
                      </m:sup>
                    </m:sSup>
                    <m:r>
                      <a:rPr lang="en-US" sz="1800" b="1" i="1" kern="1200">
                        <a:latin typeface="Cambria Math" panose="02040503050406030204" pitchFamily="18" charset="0"/>
                        <a:ea typeface="MS PGothic" pitchFamily="34" charset="-128"/>
                      </a:rPr>
                      <m:t>𝒙</m:t>
                    </m:r>
                    <m:r>
                      <a:rPr lang="en-US" sz="1800" b="1" i="1" kern="1200">
                        <a:latin typeface="Cambria Math" panose="02040503050406030204" pitchFamily="18" charset="0"/>
                        <a:ea typeface="MS PGothic" pitchFamily="34" charset="-128"/>
                      </a:rPr>
                      <m:t>+</m:t>
                    </m:r>
                    <m:r>
                      <a:rPr lang="en-US" sz="1800" b="1" i="1" kern="1200">
                        <a:latin typeface="Cambria Math" panose="02040503050406030204" pitchFamily="18" charset="0"/>
                        <a:ea typeface="MS PGothic" pitchFamily="34" charset="-128"/>
                      </a:rPr>
                      <m:t>𝒃</m:t>
                    </m:r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9" y="3687159"/>
                <a:ext cx="1155701" cy="276999"/>
              </a:xfrm>
              <a:prstGeom prst="rect">
                <a:avLst/>
              </a:prstGeom>
              <a:blipFill>
                <a:blip r:embed="rId9"/>
                <a:stretch>
                  <a:fillRect l="-9783" t="-27273" r="-10870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969AB3-C96C-B1E5-BE5A-3AD56481AC61}"/>
              </a:ext>
            </a:extLst>
          </p:cNvPr>
          <p:cNvSpPr/>
          <p:nvPr/>
        </p:nvSpPr>
        <p:spPr>
          <a:xfrm>
            <a:off x="6389395" y="2853167"/>
            <a:ext cx="4440344" cy="1151665"/>
          </a:xfrm>
          <a:prstGeom prst="rect">
            <a:avLst/>
          </a:prstGeom>
          <a:solidFill>
            <a:srgbClr val="006971">
              <a:alpha val="16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383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/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∑</m:t>
                      </m:r>
                    </m:oMath>
                  </m:oMathPara>
                </a14:m>
                <a:endParaRPr lang="en-US" sz="1800" b="1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38889" r="-33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/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blipFill>
                <a:blip r:embed="rId6"/>
                <a:stretch>
                  <a:fillRect l="-37500" t="-4348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/>
              <p:nvPr/>
            </p:nvSpPr>
            <p:spPr>
              <a:xfrm>
                <a:off x="7495679" y="2987298"/>
                <a:ext cx="41708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+.32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+.002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79" y="2987298"/>
                <a:ext cx="417080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/>
              <p:nvPr/>
            </p:nvSpPr>
            <p:spPr>
              <a:xfrm>
                <a:off x="7810036" y="3270491"/>
                <a:ext cx="910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⊤</m:t>
                        </m:r>
                      </m:sup>
                    </m:sSup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𝒙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+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𝒃</m:t>
                    </m:r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36" y="3270491"/>
                <a:ext cx="910442" cy="276999"/>
              </a:xfrm>
              <a:prstGeom prst="rect">
                <a:avLst/>
              </a:prstGeom>
              <a:blipFill>
                <a:blip r:embed="rId8"/>
                <a:stretch>
                  <a:fillRect l="-5479" t="-4348" r="-274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A8FA8-61D8-1752-B93E-D6398F7E2717}"/>
              </a:ext>
            </a:extLst>
          </p:cNvPr>
          <p:cNvCxnSpPr/>
          <p:nvPr/>
        </p:nvCxnSpPr>
        <p:spPr>
          <a:xfrm>
            <a:off x="6850221" y="3149252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57D63-282D-DF1B-AA13-98F59A672E80}"/>
              </a:ext>
            </a:extLst>
          </p:cNvPr>
          <p:cNvCxnSpPr/>
          <p:nvPr/>
        </p:nvCxnSpPr>
        <p:spPr>
          <a:xfrm>
            <a:off x="6850221" y="3840297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/>
              <p:nvPr/>
            </p:nvSpPr>
            <p:spPr>
              <a:xfrm>
                <a:off x="7584579" y="3687159"/>
                <a:ext cx="3912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𝒇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(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+.32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0.3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−0.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+.002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)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9" y="3687159"/>
                <a:ext cx="3912802" cy="276999"/>
              </a:xfrm>
              <a:prstGeom prst="rect">
                <a:avLst/>
              </a:prstGeom>
              <a:blipFill>
                <a:blip r:embed="rId9"/>
                <a:stretch>
                  <a:fillRect l="-2913" t="-27273" r="-258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969AB3-C96C-B1E5-BE5A-3AD56481AC61}"/>
              </a:ext>
            </a:extLst>
          </p:cNvPr>
          <p:cNvSpPr/>
          <p:nvPr/>
        </p:nvSpPr>
        <p:spPr>
          <a:xfrm>
            <a:off x="6428111" y="2885141"/>
            <a:ext cx="5144200" cy="1151665"/>
          </a:xfrm>
          <a:prstGeom prst="rect">
            <a:avLst/>
          </a:prstGeom>
          <a:solidFill>
            <a:srgbClr val="006971">
              <a:alpha val="16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4F5B887-946A-0DDC-E1B7-8CC6D5B3F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6016" y="4764120"/>
            <a:ext cx="2825872" cy="1829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F1516-C7E8-D982-358E-B39199166D80}"/>
                  </a:ext>
                </a:extLst>
              </p:cNvPr>
              <p:cNvSpPr txBox="1"/>
              <p:nvPr/>
            </p:nvSpPr>
            <p:spPr>
              <a:xfrm>
                <a:off x="7727805" y="4274804"/>
                <a:ext cx="4741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F1516-C7E8-D982-358E-B39199166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805" y="4274804"/>
                <a:ext cx="474104" cy="523220"/>
              </a:xfrm>
              <a:prstGeom prst="rect">
                <a:avLst/>
              </a:prstGeom>
              <a:blipFill>
                <a:blip r:embed="rId12"/>
                <a:stretch>
                  <a:fillRect l="-7895" r="-526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95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60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01E278C-0DA2-115D-E182-71B02DB07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517" y="5186142"/>
            <a:ext cx="2018010" cy="1074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/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Loss function</a:t>
                </a: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blipFill>
                <a:blip r:embed="rId8"/>
                <a:stretch>
                  <a:fillRect l="-4464" t="-5769" r="-2679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585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01E278C-0DA2-115D-E182-71B02DB07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517" y="5186142"/>
            <a:ext cx="2018010" cy="10746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/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Loss function</a:t>
                </a: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blipFill>
                <a:blip r:embed="rId8"/>
                <a:stretch>
                  <a:fillRect l="-4464" t="-5769" r="-2679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33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632B2-0C0E-B1C7-7A50-575309DB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18" y="2771851"/>
            <a:ext cx="9144000" cy="3884083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63F86BC-8F2E-A8CF-CA40-29C0843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468" y="2734121"/>
            <a:ext cx="5357650" cy="21241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0BDB95-495E-382C-B307-BCB3E0A486D1}"/>
                  </a:ext>
                </a:extLst>
              </p:cNvPr>
              <p:cNvSpPr txBox="1"/>
              <p:nvPr/>
            </p:nvSpPr>
            <p:spPr>
              <a:xfrm>
                <a:off x="9223539" y="5151683"/>
                <a:ext cx="2322431" cy="925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en-US" sz="180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800" b="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lang="en-US" sz="1800" b="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kern="12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kern="12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kern="12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lang="en-US" sz="1800" b="0" i="1" kern="12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b="0" i="1" kern="120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0" i="1" kern="120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kern="12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0BDB95-495E-382C-B307-BCB3E0A48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539" y="5151683"/>
                <a:ext cx="2322431" cy="925125"/>
              </a:xfrm>
              <a:prstGeom prst="rect">
                <a:avLst/>
              </a:prstGeom>
              <a:blipFill>
                <a:blip r:embed="rId6"/>
                <a:stretch>
                  <a:fillRect l="-543" t="-14865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5312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21821</TotalTime>
  <Words>1060</Words>
  <Application>Microsoft Macintosh PowerPoint</Application>
  <PresentationFormat>Widescreen</PresentationFormat>
  <Paragraphs>481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Cambria Math</vt:lpstr>
      <vt:lpstr>Lato</vt:lpstr>
      <vt:lpstr>Calibri</vt:lpstr>
      <vt:lpstr>Wingdings</vt:lpstr>
      <vt:lpstr>Roboto Slab</vt:lpstr>
      <vt:lpstr>Lato Light</vt:lpstr>
      <vt:lpstr>Office Theme</vt:lpstr>
      <vt:lpstr>Module 3</vt:lpstr>
      <vt:lpstr>DL: Feed-Forward Architectures</vt:lpstr>
      <vt:lpstr>The Forward Pass</vt:lpstr>
      <vt:lpstr>The Forward Pass</vt:lpstr>
      <vt:lpstr>The Forward Pass</vt:lpstr>
      <vt:lpstr>Python</vt:lpstr>
      <vt:lpstr>The Forward Pass</vt:lpstr>
      <vt:lpstr>The Forward Pass</vt:lpstr>
      <vt:lpstr>The Forward Pass</vt:lpstr>
      <vt:lpstr>The Forward Pass</vt:lpstr>
      <vt:lpstr>The Forward Pass</vt:lpstr>
      <vt:lpstr>Backward Propagation</vt:lpstr>
      <vt:lpstr>Forward Pass</vt:lpstr>
      <vt:lpstr>Backward Pass</vt:lpstr>
      <vt:lpstr>Python</vt:lpstr>
      <vt:lpstr>Batch Gradient Descent</vt:lpstr>
      <vt:lpstr>Batch Gradient Descent</vt:lpstr>
      <vt:lpstr>Python</vt:lpstr>
      <vt:lpstr>Forward Pass</vt:lpstr>
      <vt:lpstr>Forward Pass</vt:lpstr>
      <vt:lpstr>Update</vt:lpstr>
      <vt:lpstr>Update</vt:lpstr>
      <vt:lpstr>Python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175</cp:revision>
  <dcterms:modified xsi:type="dcterms:W3CDTF">2024-03-18T01:46:20Z</dcterms:modified>
</cp:coreProperties>
</file>